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72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chemeClr val="dk1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Для правки формата примечаний щёлкните мышью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&lt;верхний колонтитул&gt;</a:t>
            </a:r>
          </a:p>
        </p:txBody>
      </p:sp>
      <p:sp>
        <p:nvSpPr>
          <p:cNvPr id="43" name="PlaceHolder 4"/>
          <p:cNvSpPr>
            <a:spLocks noGrp="1"/>
          </p:cNvSpPr>
          <p:nvPr>
            <p:ph type="dt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&lt;дата/время&gt;</a:t>
            </a:r>
          </a:p>
        </p:txBody>
      </p:sp>
      <p:sp>
        <p:nvSpPr>
          <p:cNvPr id="44" name="PlaceHolder 5"/>
          <p:cNvSpPr>
            <a:spLocks noGrp="1"/>
          </p:cNvSpPr>
          <p:nvPr>
            <p:ph type="ft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45" name="PlaceHolder 6"/>
          <p:cNvSpPr>
            <a:spLocks noGrp="1"/>
          </p:cNvSpPr>
          <p:nvPr>
            <p:ph type="sldNum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fld id="{00BD22B1-A1C5-4B8F-8985-B1EF8F4381B2}" type="slidenum"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401866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0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Главный слайд (без номера)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Указывается тема занятия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Модуль или раздел (подраздел)</a:t>
            </a:r>
          </a:p>
          <a:p>
            <a:pPr marL="216000" indent="0">
              <a:lnSpc>
                <a:spcPct val="100000"/>
              </a:lnSpc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Данные об авторе презентации или лекторе (ФИО, должность)</a:t>
            </a:r>
          </a:p>
        </p:txBody>
      </p:sp>
      <p:sp>
        <p:nvSpPr>
          <p:cNvPr id="152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chemeClr val="dk1"/>
                </a:solidFill>
                <a:latin typeface="Arial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0384BDB-00C2-40D4-A08B-51FC6A84EDE6}" type="slidenum">
              <a:rPr lang="ru-RU" sz="1200" b="0" strike="noStrike" spc="-1">
                <a:solidFill>
                  <a:schemeClr val="dk1"/>
                </a:solidFill>
                <a:latin typeface="Arial"/>
                <a:ea typeface="+mn-ea"/>
              </a:rPr>
              <a:t>1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AFA0627-4FE2-401A-B756-63D52D70978E}" type="slidenum">
              <a:rPr lang="ru-RU" sz="1200" b="0" strike="noStrike" spc="-1">
                <a:solidFill>
                  <a:srgbClr val="000000"/>
                </a:solidFill>
                <a:latin typeface="Tempora LGC Uni"/>
              </a:rPr>
              <a:t>14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F314A72-01AB-43C4-BB2D-5FA848640409}" type="slidenum">
              <a:rPr lang="ru-RU" sz="1200" b="0" strike="noStrike" spc="-1">
                <a:solidFill>
                  <a:srgbClr val="000000"/>
                </a:solidFill>
                <a:latin typeface="Tempora LGC Uni"/>
              </a:rPr>
              <a:t>15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D18CA31-4610-478F-B212-212C094C7FC8}" type="slidenum">
              <a:rPr lang="ru-RU" sz="1200" b="0" strike="noStrike" spc="-1">
                <a:solidFill>
                  <a:srgbClr val="000000"/>
                </a:solidFill>
                <a:latin typeface="Tempora LGC Uni"/>
              </a:rPr>
              <a:t>16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4288612-6047-403A-8EE8-A81DD691D3F6}" type="slidenum">
              <a:rPr lang="ru-RU" sz="1200" b="0" strike="noStrike" spc="-1">
                <a:solidFill>
                  <a:srgbClr val="000000"/>
                </a:solidFill>
                <a:latin typeface="Tempora LGC Uni"/>
              </a:rPr>
              <a:t>17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757F4608-AD2F-42DC-AC82-3CE7D5BAB138}" type="slidenum">
              <a:rPr lang="ru-RU" sz="1200" b="0" strike="noStrike" spc="-1">
                <a:solidFill>
                  <a:srgbClr val="000000"/>
                </a:solidFill>
                <a:latin typeface="Tempora LGC Uni"/>
              </a:rPr>
              <a:t>18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C200DC8-389D-43DD-9075-50E1412552B8}" type="slidenum">
              <a:rPr lang="ru-RU" sz="1200" b="0" strike="noStrike" spc="-1">
                <a:solidFill>
                  <a:srgbClr val="000000"/>
                </a:solidFill>
                <a:latin typeface="Tempora LGC Uni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01D2394-884F-47B7-A9BB-323F2D56C4D2}" type="slidenum">
              <a:rPr lang="ru-RU" sz="1200" b="0" strike="noStrike" spc="-1">
                <a:solidFill>
                  <a:srgbClr val="000000"/>
                </a:solidFill>
                <a:latin typeface="Tempora LGC Uni"/>
              </a:rPr>
              <a:t>3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7FADC90-5D08-4C5F-ACF2-54C2EF27B715}" type="slidenum">
              <a:rPr lang="ru-RU" sz="1200" b="0" strike="noStrike" spc="-1">
                <a:solidFill>
                  <a:srgbClr val="000000"/>
                </a:solidFill>
                <a:latin typeface="Tempora LGC Uni"/>
              </a:rPr>
              <a:t>4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C4A73EF-3548-4B99-BC91-2ADF3AE610EE}" type="slidenum">
              <a:rPr lang="ru-RU" sz="1200" b="0" strike="noStrike" spc="-1">
                <a:solidFill>
                  <a:srgbClr val="000000"/>
                </a:solidFill>
                <a:latin typeface="Tempora LGC Uni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4957F8BB-7408-4B86-841F-B21CF746AE80}" type="slidenum">
              <a:rPr lang="ru-RU" sz="1200" b="0" strike="noStrike" spc="-1">
                <a:solidFill>
                  <a:srgbClr val="000000"/>
                </a:solidFill>
                <a:latin typeface="Tempora LGC Uni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296B8BA-C409-4915-A998-F19FFE04FB13}" type="slidenum">
              <a:rPr lang="ru-RU" sz="1200" b="0" strike="noStrike" spc="-1">
                <a:solidFill>
                  <a:srgbClr val="000000"/>
                </a:solidFill>
                <a:latin typeface="Tempora LGC Uni"/>
              </a:rPr>
              <a:t>8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C5948F4-17DF-4C5F-AD25-8EE806F6C017}" type="slidenum">
              <a:rPr lang="ru-RU" sz="1200" b="0" strike="noStrike" spc="-1">
                <a:solidFill>
                  <a:srgbClr val="000000"/>
                </a:solidFill>
                <a:latin typeface="Tempora LGC Uni"/>
              </a:rPr>
              <a:t>10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ln w="0">
            <a:noFill/>
          </a:ln>
        </p:spPr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216000" indent="-21600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4DEBFEE-DF64-4E27-98C3-7BC40E25CBDE}" type="slidenum">
              <a:rPr lang="ru-RU" sz="1200" b="0" strike="noStrike" spc="-1">
                <a:solidFill>
                  <a:srgbClr val="000000"/>
                </a:solidFill>
                <a:latin typeface="Tempora LGC Uni"/>
              </a:rPr>
              <a:t>11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4E0D-EC70-4991-ABE2-B355BF6467FA}" type="slidenum">
              <a:t>‹#›</a:t>
            </a:fld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5C03CF9-CF42-412B-9931-150322E2099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621EEAC-FDB9-470A-9CEB-FFC4C09F1D1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52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52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52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52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52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9052" lnSpcReduction="2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9F011CF-C8DB-4EC8-BB3D-CE2E0704E8A5}" type="slidenum">
              <a:t>‹#›</a:t>
            </a:fld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t>‹#›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81128FF-5CED-4C46-9429-E3A6BDA5378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0CDE5F3-401C-49BE-986E-351885BDFBD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C6513A-D042-4E30-BE7E-CF87F45C714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0" y="0"/>
            <a:ext cx="1219176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13FD02F-DA6C-4968-A76F-EFF7B7BFF7C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896DF4E-5EF7-4919-812E-20477ABCD24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1B721E-1B36-46D9-B07F-43BD55D346E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176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198E6D4-0EDF-497F-BB1C-B6F1BE3BC96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4400" b="0" strike="noStrike" spc="-1">
                <a:solidFill>
                  <a:schemeClr val="dk2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0" y="6524640"/>
            <a:ext cx="4512240" cy="33300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10367280" y="6518160"/>
            <a:ext cx="1824120" cy="3394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>
            <a:lvl1pPr indent="0" algn="r">
              <a:lnSpc>
                <a:spcPct val="100000"/>
              </a:lnSpc>
              <a:buNone/>
              <a:defRPr lang="ru-RU" sz="1600" b="0" strike="noStrike" spc="-1">
                <a:solidFill>
                  <a:schemeClr val="dk1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86968A0A-F04F-49AF-A407-09C89EEE1052}" type="slidenum">
              <a:rPr lang="ru-RU" sz="1600" b="0" strike="noStrike" spc="-1">
                <a:solidFill>
                  <a:schemeClr val="dk1"/>
                </a:solidFill>
                <a:latin typeface="Arial"/>
              </a:rPr>
              <a:t>‹#›</a:t>
            </a:fld>
            <a:endParaRPr lang="ru-RU" sz="16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chemeClr val="dk1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chemeClr val="dk1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1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3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" y="0"/>
            <a:ext cx="12194023" cy="71711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91580" y="4941167"/>
            <a:ext cx="10521552" cy="188695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1344" y="476672"/>
            <a:ext cx="11809312" cy="4032448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07368" y="692696"/>
            <a:ext cx="11377264" cy="3583024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ru-RU" sz="5400" b="1" strike="noStrike" spc="-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«Первые результаты эксперимента и опыт внедрения дистанционного контроля на ООО «КИНЕФ»</a:t>
            </a:r>
            <a:endParaRPr lang="ru-RU" sz="5400" b="0" strike="noStrike" spc="-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Текст 5"/>
          <p:cNvSpPr/>
          <p:nvPr/>
        </p:nvSpPr>
        <p:spPr>
          <a:xfrm>
            <a:off x="1199456" y="5068381"/>
            <a:ext cx="10080720" cy="15116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numCol="1" spcCol="0" anchor="t">
            <a:noAutofit/>
          </a:bodyPr>
          <a:lstStyle/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3200" b="1" strike="noStrike" spc="-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Егорова Д.Н., к.т.н., заместитель начальника </a:t>
            </a:r>
            <a:endParaRPr lang="ru-RU" sz="3200" b="1" strike="noStrike" spc="-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отдела по надзору за взрывопожароопасными, химическими и металлургическими объектами</a:t>
            </a:r>
            <a:endParaRPr lang="ru-RU" sz="2800" b="0" strike="noStrike" spc="-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32"/>
          <p:cNvSpPr/>
          <p:nvPr/>
        </p:nvSpPr>
        <p:spPr>
          <a:xfrm>
            <a:off x="1735200" y="102240"/>
            <a:ext cx="756036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2400" b="1" strike="noStrike" spc="-1">
              <a:solidFill>
                <a:srgbClr val="333399"/>
              </a:solidFill>
              <a:latin typeface="Arial"/>
              <a:ea typeface="Tahoma"/>
            </a:endParaRPr>
          </a:p>
        </p:txBody>
      </p:sp>
      <p:pic>
        <p:nvPicPr>
          <p:cNvPr id="67" name="Рисунок 1"/>
          <p:cNvPicPr/>
          <p:nvPr/>
        </p:nvPicPr>
        <p:blipFill>
          <a:blip r:embed="rId3"/>
          <a:stretch/>
        </p:blipFill>
        <p:spPr>
          <a:xfrm>
            <a:off x="1487520" y="792360"/>
            <a:ext cx="9257040" cy="5853600"/>
          </a:xfrm>
          <a:prstGeom prst="rect">
            <a:avLst/>
          </a:prstGeom>
          <a:ln w="0">
            <a:noFill/>
          </a:ln>
        </p:spPr>
      </p:pic>
      <p:sp>
        <p:nvSpPr>
          <p:cNvPr id="68" name="Прямоугольник 10"/>
          <p:cNvSpPr/>
          <p:nvPr/>
        </p:nvSpPr>
        <p:spPr>
          <a:xfrm>
            <a:off x="1725120" y="261720"/>
            <a:ext cx="756036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СДК ПБ ООО «КИНЕФ»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Стрелка: пятиугольник 5"/>
          <p:cNvSpPr/>
          <p:nvPr/>
        </p:nvSpPr>
        <p:spPr>
          <a:xfrm>
            <a:off x="10367280" y="369000"/>
            <a:ext cx="1151640" cy="35964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2000" tIns="45000" rIns="27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chemeClr val="lt1"/>
                </a:solidFill>
                <a:latin typeface="Arial"/>
              </a:rPr>
              <a:t>Структура</a:t>
            </a: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32"/>
          <p:cNvSpPr/>
          <p:nvPr/>
        </p:nvSpPr>
        <p:spPr>
          <a:xfrm>
            <a:off x="1055440" y="198720"/>
            <a:ext cx="8784976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Основные функции</a:t>
            </a:r>
            <a:r>
              <a:rPr lang="en-US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ru-RU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программного комплекса «СДК ПБ»</a:t>
            </a:r>
            <a:r>
              <a:rPr lang="en-US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 </a:t>
            </a:r>
            <a:r>
              <a:rPr lang="ru-RU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ООО «КИНЕФ»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1"/>
          <p:cNvSpPr/>
          <p:nvPr/>
        </p:nvSpPr>
        <p:spPr>
          <a:xfrm>
            <a:off x="646200" y="1268640"/>
            <a:ext cx="10872720" cy="46116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получение данных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 состоянии оборудования контролируемого объекта;</a:t>
            </a:r>
          </a:p>
          <a:p>
            <a:pPr algn="just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 параметров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технологического процесса контролируемого объекта в соответствии с установленными критериями;</a:t>
            </a:r>
          </a:p>
          <a:p>
            <a:pPr algn="just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оценка режима функционирования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технологического оборудования контролируемого объекта, состояния контролируемого объекта и ОПО, в состав которого входит контролируемый объект;</a:t>
            </a:r>
          </a:p>
          <a:p>
            <a:pPr algn="just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регистрация изменений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режимов функционирования контролируемого оборудования, состояния контролируемого объекта, состояния ОПО;</a:t>
            </a:r>
          </a:p>
          <a:p>
            <a:pPr algn="just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визуализация данных и сообщений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 состоянии оборудования, установки и ОПО на АРМ СДК ПБ, АРМ инспектора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(РТН);</a:t>
            </a:r>
          </a:p>
          <a:p>
            <a:pPr algn="just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формирование отчетов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протоколов событий (в автоматическом режиме или по запросу пользователя);</a:t>
            </a:r>
          </a:p>
          <a:p>
            <a:pPr algn="just">
              <a:lnSpc>
                <a:spcPct val="15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передача данных 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ГАИС «ЦП АИС </a:t>
            </a:r>
            <a:r>
              <a:rPr lang="ru-RU" sz="1800" b="0" strike="noStrike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72" name="Стрелка: пятиугольник 5"/>
          <p:cNvSpPr/>
          <p:nvPr/>
        </p:nvSpPr>
        <p:spPr>
          <a:xfrm>
            <a:off x="10367280" y="369000"/>
            <a:ext cx="1151640" cy="35964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2000" tIns="45000" rIns="27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Arial"/>
              </a:rPr>
              <a:t>Функции ПК</a:t>
            </a: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50"/>
          <p:cNvSpPr/>
          <p:nvPr/>
        </p:nvSpPr>
        <p:spPr>
          <a:xfrm>
            <a:off x="956160" y="1429560"/>
            <a:ext cx="2211480" cy="189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1.1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Анализ опасностей технологического процесса (АОТП)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в целях выявления возможных отклонений параметров техпроцессов, приводящих к авариям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4" name="Стрелка вправо 51"/>
          <p:cNvSpPr/>
          <p:nvPr/>
        </p:nvSpPr>
        <p:spPr>
          <a:xfrm>
            <a:off x="3242880" y="1919520"/>
            <a:ext cx="395280" cy="35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5" name="Скругленный прямоугольник 52"/>
          <p:cNvSpPr/>
          <p:nvPr/>
        </p:nvSpPr>
        <p:spPr>
          <a:xfrm>
            <a:off x="3690000" y="1284840"/>
            <a:ext cx="2756520" cy="1169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1.2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Идентификация возможных стадий развития аварий (ИВСА)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с целью выявления признаков перехода с одной стадии на другую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6" name="Стрелка вправо 53"/>
          <p:cNvSpPr/>
          <p:nvPr/>
        </p:nvSpPr>
        <p:spPr>
          <a:xfrm>
            <a:off x="6492960" y="1721880"/>
            <a:ext cx="395280" cy="35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7" name="Скругленный прямоугольник 54"/>
          <p:cNvSpPr/>
          <p:nvPr/>
        </p:nvSpPr>
        <p:spPr>
          <a:xfrm>
            <a:off x="6959880" y="1209240"/>
            <a:ext cx="2662200" cy="10702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1.4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. 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Утверждение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признаков перехода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и логики срабатывания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слоев защиты при переходе оборудования ОПО в возможные состояния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8" name="Скругленный прямоугольник 55"/>
          <p:cNvSpPr/>
          <p:nvPr/>
        </p:nvSpPr>
        <p:spPr>
          <a:xfrm>
            <a:off x="2769480" y="4237920"/>
            <a:ext cx="2759040" cy="10879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2.1 Формирование и согласование 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перечня приборов для идентификации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состояния оборудования ОПО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9" name="Скругленный прямоугольник 56"/>
          <p:cNvSpPr/>
          <p:nvPr/>
        </p:nvSpPr>
        <p:spPr>
          <a:xfrm>
            <a:off x="6006960" y="4203360"/>
            <a:ext cx="2882880" cy="546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2.4 Разработка 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картографического обеспечения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ОПО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0" name="Скругленный прямоугольник 57"/>
          <p:cNvSpPr/>
          <p:nvPr/>
        </p:nvSpPr>
        <p:spPr>
          <a:xfrm>
            <a:off x="6022440" y="5931360"/>
            <a:ext cx="2867040" cy="633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2.5 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Пусконаладочные работы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sz="1400"/>
              <a:t/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ПК «СДК ПБ»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1" name="Прямоугольник 58"/>
          <p:cNvSpPr/>
          <p:nvPr/>
        </p:nvSpPr>
        <p:spPr>
          <a:xfrm>
            <a:off x="839520" y="917280"/>
            <a:ext cx="8886240" cy="2726640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" name="Прямоугольник 59"/>
          <p:cNvSpPr/>
          <p:nvPr/>
        </p:nvSpPr>
        <p:spPr>
          <a:xfrm>
            <a:off x="2639520" y="3832200"/>
            <a:ext cx="8865360" cy="2782800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Box 60"/>
          <p:cNvSpPr/>
          <p:nvPr/>
        </p:nvSpPr>
        <p:spPr>
          <a:xfrm>
            <a:off x="946800" y="908640"/>
            <a:ext cx="86072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Calibri"/>
              </a:rPr>
              <a:t>Этап</a:t>
            </a:r>
            <a:r>
              <a:rPr lang="en-US" sz="1800" b="1" strike="noStrike" spc="-1">
                <a:solidFill>
                  <a:srgbClr val="0000FF"/>
                </a:solidFill>
                <a:latin typeface="Calibri"/>
              </a:rPr>
              <a:t> I</a:t>
            </a:r>
            <a:r>
              <a:rPr lang="ru-RU" sz="1800" b="1" strike="noStrike" spc="-1">
                <a:solidFill>
                  <a:srgbClr val="0000FF"/>
                </a:solidFill>
                <a:latin typeface="Calibri"/>
              </a:rPr>
              <a:t> – Анализ возможных стадий развития аварий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4" name="TextBox 61"/>
          <p:cNvSpPr/>
          <p:nvPr/>
        </p:nvSpPr>
        <p:spPr>
          <a:xfrm>
            <a:off x="2755080" y="3843360"/>
            <a:ext cx="8655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Calibri"/>
              </a:rPr>
              <a:t>Этап </a:t>
            </a:r>
            <a:r>
              <a:rPr lang="en-US" sz="1800" b="1" strike="noStrike" spc="-1">
                <a:solidFill>
                  <a:srgbClr val="0000FF"/>
                </a:solidFill>
                <a:latin typeface="Calibri"/>
              </a:rPr>
              <a:t>II </a:t>
            </a:r>
            <a:r>
              <a:rPr lang="ru-RU" sz="1800" b="1" strike="noStrike" spc="-1">
                <a:solidFill>
                  <a:srgbClr val="0000FF"/>
                </a:solidFill>
                <a:latin typeface="Calibri"/>
              </a:rPr>
              <a:t>– Разработка информационного и алгоритмического  обеспечения СДК ПБ 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5" name="Скругленный прямоугольник 62"/>
          <p:cNvSpPr/>
          <p:nvPr/>
        </p:nvSpPr>
        <p:spPr>
          <a:xfrm>
            <a:off x="3747960" y="2627640"/>
            <a:ext cx="3701520" cy="9439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1.3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Проведение анализа логики срабатывания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приборных слоев защиты в целях 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идентификации признаков перехода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ОПО в возможные состояния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6" name="Стрелка вправо 63"/>
          <p:cNvSpPr/>
          <p:nvPr/>
        </p:nvSpPr>
        <p:spPr>
          <a:xfrm>
            <a:off x="3235320" y="2638800"/>
            <a:ext cx="444960" cy="35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7" name="Стрелка вправо 64"/>
          <p:cNvSpPr/>
          <p:nvPr/>
        </p:nvSpPr>
        <p:spPr>
          <a:xfrm rot="16200000">
            <a:off x="6993360" y="2283120"/>
            <a:ext cx="313920" cy="35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Скругленный прямоугольник 65"/>
          <p:cNvSpPr/>
          <p:nvPr/>
        </p:nvSpPr>
        <p:spPr>
          <a:xfrm>
            <a:off x="2769480" y="5691600"/>
            <a:ext cx="2759040" cy="739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2.2 Разработка 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алгоритмов идентификации состояния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оборудования ОПО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9" name="Скругленный прямоугольник 66"/>
          <p:cNvSpPr/>
          <p:nvPr/>
        </p:nvSpPr>
        <p:spPr>
          <a:xfrm>
            <a:off x="9352800" y="5139360"/>
            <a:ext cx="2093040" cy="14252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2.6 Тестирование и  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опытная эксплуатация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алгоритмического </a:t>
            </a:r>
            <a:r>
              <a:rPr sz="1400"/>
              <a:t/>
            </a:r>
            <a:br>
              <a:rPr sz="1400"/>
            </a:b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и информационного обеспечения ОПО в составе ПК «СДК ПБ»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0" name="Скругленный прямоугольник 67"/>
          <p:cNvSpPr/>
          <p:nvPr/>
        </p:nvSpPr>
        <p:spPr>
          <a:xfrm>
            <a:off x="6022440" y="4850280"/>
            <a:ext cx="2867040" cy="5500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2.3 Разработка 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информационного обеспечения</a:t>
            </a:r>
            <a:r>
              <a:rPr lang="ru-RU" sz="1400" b="0" strike="noStrike" spc="-1">
                <a:solidFill>
                  <a:srgbClr val="000000"/>
                </a:solidFill>
                <a:latin typeface="Calibri"/>
              </a:rPr>
              <a:t> ОПО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1" name="Стрелка вправо 68"/>
          <p:cNvSpPr/>
          <p:nvPr/>
        </p:nvSpPr>
        <p:spPr>
          <a:xfrm rot="10800000" flipH="1">
            <a:off x="5574600" y="6021720"/>
            <a:ext cx="395280" cy="35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2" name="Стрелка вправо 69"/>
          <p:cNvSpPr/>
          <p:nvPr/>
        </p:nvSpPr>
        <p:spPr>
          <a:xfrm rot="10800000" flipH="1">
            <a:off x="8926920" y="6033240"/>
            <a:ext cx="395280" cy="35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3" name="Стрелка вправо 70"/>
          <p:cNvSpPr/>
          <p:nvPr/>
        </p:nvSpPr>
        <p:spPr>
          <a:xfrm rot="5400000">
            <a:off x="7251120" y="5493240"/>
            <a:ext cx="395280" cy="35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4" name="Блок-схема: документ 71"/>
          <p:cNvSpPr/>
          <p:nvPr/>
        </p:nvSpPr>
        <p:spPr>
          <a:xfrm>
            <a:off x="7616880" y="2638800"/>
            <a:ext cx="2013840" cy="788400"/>
          </a:xfrm>
          <a:prstGeom prst="flowChartDocumen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0000"/>
                </a:solidFill>
                <a:latin typeface="Calibri"/>
              </a:rPr>
              <a:t>Отчет ИВСА</a:t>
            </a: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5" name="Блок-схема: документ 72"/>
          <p:cNvSpPr/>
          <p:nvPr/>
        </p:nvSpPr>
        <p:spPr>
          <a:xfrm>
            <a:off x="9352800" y="4308120"/>
            <a:ext cx="2093040" cy="686880"/>
          </a:xfrm>
          <a:prstGeom prst="flowChartDocument">
            <a:avLst/>
          </a:prstGeom>
          <a:solidFill>
            <a:schemeClr val="bg1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Отчет о ПНР, </a:t>
            </a:r>
            <a:r>
              <a:rPr sz="1400"/>
              <a:t/>
            </a:r>
            <a:br>
              <a:rPr sz="1400"/>
            </a:br>
            <a:r>
              <a:rPr lang="ru-RU" sz="1400" b="1" strike="noStrike" spc="-1">
                <a:solidFill>
                  <a:srgbClr val="000000"/>
                </a:solidFill>
                <a:latin typeface="Calibri"/>
              </a:rPr>
              <a:t>акт об окончании ПНР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6" name="Стрелка вправо 27"/>
          <p:cNvSpPr/>
          <p:nvPr/>
        </p:nvSpPr>
        <p:spPr>
          <a:xfrm rot="5400000">
            <a:off x="9124200" y="3371760"/>
            <a:ext cx="510120" cy="35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97" name="Рисунок 28"/>
          <p:cNvPicPr/>
          <p:nvPr/>
        </p:nvPicPr>
        <p:blipFill>
          <a:blip r:embed="rId2"/>
          <a:stretch/>
        </p:blipFill>
        <p:spPr>
          <a:xfrm>
            <a:off x="11080800" y="4193640"/>
            <a:ext cx="404280" cy="362160"/>
          </a:xfrm>
          <a:prstGeom prst="rect">
            <a:avLst/>
          </a:prstGeom>
          <a:ln w="0">
            <a:noFill/>
          </a:ln>
        </p:spPr>
      </p:pic>
      <p:sp>
        <p:nvSpPr>
          <p:cNvPr id="98" name="Стрелка вправо 31"/>
          <p:cNvSpPr/>
          <p:nvPr/>
        </p:nvSpPr>
        <p:spPr>
          <a:xfrm rot="5400000">
            <a:off x="3972960" y="5349600"/>
            <a:ext cx="255240" cy="3596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Прямоугольник 29"/>
          <p:cNvSpPr/>
          <p:nvPr/>
        </p:nvSpPr>
        <p:spPr>
          <a:xfrm>
            <a:off x="1725480" y="258840"/>
            <a:ext cx="756036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Этапы создания СДК ПБ для составляющей ОПО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Стрелка: пятиугольник 5"/>
          <p:cNvSpPr/>
          <p:nvPr/>
        </p:nvSpPr>
        <p:spPr>
          <a:xfrm>
            <a:off x="10367280" y="369000"/>
            <a:ext cx="1151640" cy="35964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2000" tIns="45000" rIns="27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chemeClr val="lt1"/>
                </a:solidFill>
                <a:latin typeface="Arial"/>
              </a:rPr>
              <a:t>Технология</a:t>
            </a: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01" name="Рисунок 33"/>
          <p:cNvPicPr/>
          <p:nvPr/>
        </p:nvPicPr>
        <p:blipFill>
          <a:blip r:embed="rId3"/>
          <a:srcRect l="12123" r="23542"/>
          <a:stretch/>
        </p:blipFill>
        <p:spPr>
          <a:xfrm>
            <a:off x="9999720" y="1186200"/>
            <a:ext cx="1419480" cy="2206080"/>
          </a:xfrm>
          <a:prstGeom prst="rect">
            <a:avLst/>
          </a:prstGeom>
          <a:ln w="0">
            <a:noFill/>
          </a:ln>
        </p:spPr>
      </p:pic>
      <p:pic>
        <p:nvPicPr>
          <p:cNvPr id="102" name="Рисунок 1"/>
          <p:cNvPicPr/>
          <p:nvPr/>
        </p:nvPicPr>
        <p:blipFill>
          <a:blip r:embed="rId4"/>
          <a:stretch/>
        </p:blipFill>
        <p:spPr>
          <a:xfrm>
            <a:off x="763560" y="4427280"/>
            <a:ext cx="1820880" cy="1740600"/>
          </a:xfrm>
          <a:prstGeom prst="rect">
            <a:avLst/>
          </a:prstGeom>
          <a:ln w="0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>
                <a:latin typeface="Times New Roman" pitchFamily="18" charset="0"/>
                <a:cs typeface="Times New Roman" pitchFamily="18" charset="0"/>
              </a:rPr>
              <a:t>12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Прямоугольник 29"/>
          <p:cNvSpPr/>
          <p:nvPr/>
        </p:nvSpPr>
        <p:spPr>
          <a:xfrm>
            <a:off x="1631520" y="329040"/>
            <a:ext cx="756036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Архитектура программного комплекса СДК ПБ 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Стрелка: пятиугольник 5"/>
          <p:cNvSpPr/>
          <p:nvPr/>
        </p:nvSpPr>
        <p:spPr>
          <a:xfrm>
            <a:off x="10367280" y="369000"/>
            <a:ext cx="1151640" cy="35964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2000" tIns="45000" rIns="27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chemeClr val="lt1"/>
                </a:solidFill>
                <a:latin typeface="Arial"/>
              </a:rPr>
              <a:t>Технология</a:t>
            </a: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05" name="Рисунок 1"/>
          <p:cNvPicPr/>
          <p:nvPr/>
        </p:nvPicPr>
        <p:blipFill>
          <a:blip r:embed="rId2"/>
          <a:stretch/>
        </p:blipFill>
        <p:spPr>
          <a:xfrm>
            <a:off x="358920" y="1196640"/>
            <a:ext cx="11605320" cy="489636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>
                <a:latin typeface="Times New Roman" pitchFamily="18" charset="0"/>
                <a:cs typeface="Times New Roman" pitchFamily="18" charset="0"/>
              </a:rPr>
              <a:t>13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1"/>
          <p:cNvPicPr/>
          <p:nvPr/>
        </p:nvPicPr>
        <p:blipFill>
          <a:blip r:embed="rId3"/>
          <a:stretch/>
        </p:blipFill>
        <p:spPr>
          <a:xfrm>
            <a:off x="1735200" y="1124640"/>
            <a:ext cx="8710920" cy="4718160"/>
          </a:xfrm>
          <a:prstGeom prst="rect">
            <a:avLst/>
          </a:prstGeom>
          <a:ln w="0">
            <a:noFill/>
          </a:ln>
        </p:spPr>
      </p:pic>
      <p:sp>
        <p:nvSpPr>
          <p:cNvPr id="107" name="TextBox 8"/>
          <p:cNvSpPr/>
          <p:nvPr/>
        </p:nvSpPr>
        <p:spPr>
          <a:xfrm>
            <a:off x="2999520" y="764640"/>
            <a:ext cx="7145640" cy="36396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B0F0"/>
                </a:solidFill>
                <a:latin typeface="Arial"/>
              </a:rPr>
              <a:t>Мониторинг текущего состояния ОПО ООО «КИНЕФ» 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8" name="TextBox 7"/>
          <p:cNvSpPr/>
          <p:nvPr/>
        </p:nvSpPr>
        <p:spPr>
          <a:xfrm>
            <a:off x="1779120" y="5786640"/>
            <a:ext cx="8640720" cy="73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Arial"/>
              </a:rPr>
              <a:t>Зеленым цветом выделены ОПО </a:t>
            </a:r>
            <a:r>
              <a:rPr lang="en-US" sz="1400" b="0" i="1" strike="noStrike" spc="-1">
                <a:solidFill>
                  <a:srgbClr val="000000"/>
                </a:solidFill>
                <a:latin typeface="Arial"/>
              </a:rPr>
              <a:t>I</a:t>
            </a:r>
            <a:r>
              <a:rPr lang="ru-RU" sz="1400" b="0" i="1" strike="noStrike" spc="-1">
                <a:solidFill>
                  <a:srgbClr val="000000"/>
                </a:solidFill>
                <a:latin typeface="Arial"/>
              </a:rPr>
              <a:t> класса опасности и их составляющие (установки), находящиеся в режиме дистанционного надзора. Серым цветом отмечены объекты, планируемые к включению в СДК ПБ ООО «КИНЕФ» в 2023-2024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9" name="Прямоугольник 10"/>
          <p:cNvSpPr/>
          <p:nvPr/>
        </p:nvSpPr>
        <p:spPr>
          <a:xfrm>
            <a:off x="2310480" y="277036"/>
            <a:ext cx="756036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Программный комплекс «СДК ПБ»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Стрелка: пятиугольник 5"/>
          <p:cNvSpPr/>
          <p:nvPr/>
        </p:nvSpPr>
        <p:spPr>
          <a:xfrm>
            <a:off x="10367280" y="369000"/>
            <a:ext cx="1151640" cy="35964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2000" tIns="45000" rIns="27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Arial"/>
              </a:rPr>
              <a:t>АРМ СДК ПБ</a:t>
            </a: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11" name="Рисунок 13"/>
          <p:cNvPicPr/>
          <p:nvPr/>
        </p:nvPicPr>
        <p:blipFill>
          <a:blip r:embed="rId4"/>
          <a:srcRect b="14895"/>
          <a:stretch/>
        </p:blipFill>
        <p:spPr>
          <a:xfrm>
            <a:off x="500400" y="369000"/>
            <a:ext cx="792720" cy="698400"/>
          </a:xfrm>
          <a:prstGeom prst="rect">
            <a:avLst/>
          </a:prstGeom>
          <a:ln w="0">
            <a:noFill/>
          </a:ln>
        </p:spPr>
      </p:pic>
      <p:pic>
        <p:nvPicPr>
          <p:cNvPr id="112" name="Рисунок 1" descr="лого"/>
          <p:cNvPicPr/>
          <p:nvPr/>
        </p:nvPicPr>
        <p:blipFill>
          <a:blip r:embed="rId5"/>
          <a:srcRect l="10066" r="12736"/>
          <a:stretch/>
        </p:blipFill>
        <p:spPr>
          <a:xfrm>
            <a:off x="500400" y="1268640"/>
            <a:ext cx="792720" cy="447840"/>
          </a:xfrm>
          <a:prstGeom prst="rect">
            <a:avLst/>
          </a:prstGeom>
          <a:ln w="0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>
                <a:latin typeface="Times New Roman" pitchFamily="18" charset="0"/>
                <a:cs typeface="Times New Roman" pitchFamily="18" charset="0"/>
              </a:rPr>
              <a:t>14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9"/>
          <p:cNvPicPr/>
          <p:nvPr/>
        </p:nvPicPr>
        <p:blipFill>
          <a:blip r:embed="rId3"/>
          <a:stretch/>
        </p:blipFill>
        <p:spPr>
          <a:xfrm>
            <a:off x="2207520" y="980640"/>
            <a:ext cx="7656480" cy="414720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4" name="Рисунок 22"/>
          <p:cNvPicPr/>
          <p:nvPr/>
        </p:nvPicPr>
        <p:blipFill>
          <a:blip r:embed="rId4"/>
          <a:stretch/>
        </p:blipFill>
        <p:spPr>
          <a:xfrm>
            <a:off x="1768680" y="2061000"/>
            <a:ext cx="8654400" cy="4687560"/>
          </a:xfrm>
          <a:prstGeom prst="rect">
            <a:avLst/>
          </a:prstGeom>
          <a:ln w="0">
            <a:noFill/>
          </a:ln>
          <a:effectLst>
            <a:outerShdw blurRad="190440" algn="tl" rotWithShape="0">
              <a:srgbClr val="000000">
                <a:alpha val="70000"/>
              </a:srgbClr>
            </a:outerShdw>
          </a:effectLst>
        </p:spPr>
      </p:pic>
      <p:sp>
        <p:nvSpPr>
          <p:cNvPr id="115" name="Прямоугольник 8"/>
          <p:cNvSpPr/>
          <p:nvPr/>
        </p:nvSpPr>
        <p:spPr>
          <a:xfrm>
            <a:off x="5591880" y="2864160"/>
            <a:ext cx="8118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B0F0"/>
                </a:solidFill>
                <a:latin typeface="Arial"/>
                <a:ea typeface="Tahoma"/>
              </a:rPr>
              <a:t>00:00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6" name="Прямоугольник 10"/>
          <p:cNvSpPr/>
          <p:nvPr/>
        </p:nvSpPr>
        <p:spPr>
          <a:xfrm>
            <a:off x="9552240" y="2864160"/>
            <a:ext cx="811800" cy="303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00B0F0"/>
                </a:solidFill>
                <a:latin typeface="Arial"/>
                <a:ea typeface="Tahoma"/>
              </a:rPr>
              <a:t>12:00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17" name="Рисунок 2"/>
          <p:cNvPicPr/>
          <p:nvPr/>
        </p:nvPicPr>
        <p:blipFill>
          <a:blip r:embed="rId5"/>
          <a:stretch/>
        </p:blipFill>
        <p:spPr>
          <a:xfrm>
            <a:off x="4487040" y="2421000"/>
            <a:ext cx="3660120" cy="4069080"/>
          </a:xfrm>
          <a:prstGeom prst="rect">
            <a:avLst/>
          </a:prstGeom>
          <a:ln w="38100">
            <a:solidFill>
              <a:srgbClr val="00B0F0"/>
            </a:solidFill>
            <a:round/>
          </a:ln>
        </p:spPr>
      </p:pic>
      <p:sp>
        <p:nvSpPr>
          <p:cNvPr id="118" name="Прямоугольник 5"/>
          <p:cNvSpPr/>
          <p:nvPr/>
        </p:nvSpPr>
        <p:spPr>
          <a:xfrm>
            <a:off x="7104240" y="5057640"/>
            <a:ext cx="1085760" cy="1223640"/>
          </a:xfrm>
          <a:prstGeom prst="rect">
            <a:avLst/>
          </a:prstGeom>
          <a:noFill/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cxnSp>
        <p:nvCxnSpPr>
          <p:cNvPr id="119" name="Прямая соединительная линия 12"/>
          <p:cNvCxnSpPr/>
          <p:nvPr/>
        </p:nvCxnSpPr>
        <p:spPr>
          <a:xfrm>
            <a:off x="8190000" y="5488560"/>
            <a:ext cx="498600" cy="360360"/>
          </a:xfrm>
          <a:prstGeom prst="straightConnector1">
            <a:avLst/>
          </a:prstGeom>
          <a:ln>
            <a:solidFill>
              <a:srgbClr val="FFC000"/>
            </a:solidFill>
            <a:round/>
            <a:tailEnd type="triangle" w="med" len="med"/>
          </a:ln>
        </p:spPr>
      </p:cxnSp>
      <p:sp>
        <p:nvSpPr>
          <p:cNvPr id="120" name="TextBox 14"/>
          <p:cNvSpPr/>
          <p:nvPr/>
        </p:nvSpPr>
        <p:spPr>
          <a:xfrm>
            <a:off x="8587080" y="5445360"/>
            <a:ext cx="168516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B0F0"/>
                </a:solidFill>
                <a:latin typeface="Arial"/>
              </a:rPr>
              <a:t>Проведение плановых работ по обслуживанию СДК ПБ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1" name="Прямоугольник 17"/>
          <p:cNvSpPr/>
          <p:nvPr/>
        </p:nvSpPr>
        <p:spPr>
          <a:xfrm flipH="1">
            <a:off x="9192240" y="3120480"/>
            <a:ext cx="316800" cy="1223640"/>
          </a:xfrm>
          <a:prstGeom prst="rect">
            <a:avLst/>
          </a:prstGeom>
          <a:noFill/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cxnSp>
        <p:nvCxnSpPr>
          <p:cNvPr id="122" name="Прямая соединительная линия 6"/>
          <p:cNvCxnSpPr/>
          <p:nvPr/>
        </p:nvCxnSpPr>
        <p:spPr>
          <a:xfrm flipH="1">
            <a:off x="8197560" y="2508840"/>
            <a:ext cx="1997640" cy="726840"/>
          </a:xfrm>
          <a:prstGeom prst="straightConnector1">
            <a:avLst/>
          </a:prstGeom>
          <a:ln>
            <a:solidFill>
              <a:srgbClr val="00B0F0"/>
            </a:solidFill>
            <a:round/>
            <a:tailEnd type="triangle" w="med" len="med"/>
          </a:ln>
        </p:spPr>
      </p:cxnSp>
      <p:cxnSp>
        <p:nvCxnSpPr>
          <p:cNvPr id="123" name="Прямая соединительная линия 18"/>
          <p:cNvCxnSpPr/>
          <p:nvPr/>
        </p:nvCxnSpPr>
        <p:spPr>
          <a:xfrm flipH="1">
            <a:off x="9350640" y="4344480"/>
            <a:ext cx="59760" cy="1144440"/>
          </a:xfrm>
          <a:prstGeom prst="straightConnector1">
            <a:avLst/>
          </a:prstGeom>
          <a:ln>
            <a:solidFill>
              <a:srgbClr val="FFC000"/>
            </a:solidFill>
            <a:round/>
            <a:tailEnd type="triangle" w="med" len="med"/>
          </a:ln>
        </p:spPr>
      </p:cxnSp>
      <p:sp>
        <p:nvSpPr>
          <p:cNvPr id="124" name="Прямоугольник 20"/>
          <p:cNvSpPr/>
          <p:nvPr/>
        </p:nvSpPr>
        <p:spPr>
          <a:xfrm>
            <a:off x="2423520" y="3789000"/>
            <a:ext cx="575640" cy="287640"/>
          </a:xfrm>
          <a:prstGeom prst="rect">
            <a:avLst/>
          </a:prstGeom>
          <a:noFill/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cxnSp>
        <p:nvCxnSpPr>
          <p:cNvPr id="125" name="Прямая соединительная линия 21"/>
          <p:cNvCxnSpPr/>
          <p:nvPr/>
        </p:nvCxnSpPr>
        <p:spPr>
          <a:xfrm>
            <a:off x="2996640" y="3963960"/>
            <a:ext cx="4107600" cy="257400"/>
          </a:xfrm>
          <a:prstGeom prst="straightConnector1">
            <a:avLst/>
          </a:prstGeom>
          <a:ln>
            <a:solidFill>
              <a:srgbClr val="FFC000"/>
            </a:solidFill>
            <a:round/>
            <a:tailEnd type="triangle" w="med" len="med"/>
          </a:ln>
        </p:spPr>
      </p:cxnSp>
      <p:sp>
        <p:nvSpPr>
          <p:cNvPr id="126" name="Прямоугольник 23"/>
          <p:cNvSpPr/>
          <p:nvPr/>
        </p:nvSpPr>
        <p:spPr>
          <a:xfrm>
            <a:off x="7104240" y="3394080"/>
            <a:ext cx="1001880" cy="1114920"/>
          </a:xfrm>
          <a:prstGeom prst="rect">
            <a:avLst/>
          </a:prstGeom>
          <a:noFill/>
          <a:ln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chemeClr val="lt1"/>
              </a:solidFill>
              <a:latin typeface="Arial"/>
            </a:endParaRPr>
          </a:p>
        </p:txBody>
      </p:sp>
      <p:sp>
        <p:nvSpPr>
          <p:cNvPr id="127" name="Овал 1"/>
          <p:cNvSpPr/>
          <p:nvPr/>
        </p:nvSpPr>
        <p:spPr>
          <a:xfrm>
            <a:off x="9192240" y="1230480"/>
            <a:ext cx="503640" cy="503640"/>
          </a:xfrm>
          <a:prstGeom prst="ellipse">
            <a:avLst/>
          </a:prstGeom>
          <a:solidFill>
            <a:srgbClr val="00B0F0"/>
          </a:solidFill>
          <a:ln>
            <a:solidFill>
              <a:srgbClr val="3333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1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8" name="Овал 25"/>
          <p:cNvSpPr/>
          <p:nvPr/>
        </p:nvSpPr>
        <p:spPr>
          <a:xfrm>
            <a:off x="8586360" y="2362680"/>
            <a:ext cx="503640" cy="503640"/>
          </a:xfrm>
          <a:prstGeom prst="ellipse">
            <a:avLst/>
          </a:prstGeom>
          <a:solidFill>
            <a:srgbClr val="00B0F0"/>
          </a:solidFill>
          <a:ln>
            <a:solidFill>
              <a:srgbClr val="3333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2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9" name="Овал 26"/>
          <p:cNvSpPr/>
          <p:nvPr/>
        </p:nvSpPr>
        <p:spPr>
          <a:xfrm>
            <a:off x="7405200" y="2681280"/>
            <a:ext cx="503640" cy="503640"/>
          </a:xfrm>
          <a:prstGeom prst="ellipse">
            <a:avLst/>
          </a:prstGeom>
          <a:solidFill>
            <a:srgbClr val="00B0F0"/>
          </a:solidFill>
          <a:ln>
            <a:solidFill>
              <a:srgbClr val="3333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3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30" name="Группа 3"/>
          <p:cNvGrpSpPr/>
          <p:nvPr/>
        </p:nvGrpSpPr>
        <p:grpSpPr>
          <a:xfrm>
            <a:off x="1856520" y="4212000"/>
            <a:ext cx="4460040" cy="2432520"/>
            <a:chOff x="1856520" y="4212000"/>
            <a:chExt cx="4460040" cy="2432520"/>
          </a:xfrm>
        </p:grpSpPr>
        <p:pic>
          <p:nvPicPr>
            <p:cNvPr id="131" name="Рисунок 4"/>
            <p:cNvPicPr/>
            <p:nvPr/>
          </p:nvPicPr>
          <p:blipFill>
            <a:blip r:embed="rId6"/>
            <a:stretch/>
          </p:blipFill>
          <p:spPr>
            <a:xfrm>
              <a:off x="1856520" y="4212000"/>
              <a:ext cx="4460040" cy="24325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2" name="Прямоугольник 29"/>
            <p:cNvSpPr/>
            <p:nvPr/>
          </p:nvSpPr>
          <p:spPr>
            <a:xfrm>
              <a:off x="1856520" y="4385160"/>
              <a:ext cx="4441680" cy="1861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600" b="1" strike="noStrike" spc="-1">
                  <a:solidFill>
                    <a:schemeClr val="dk1"/>
                  </a:solidFill>
                  <a:latin typeface="Arial"/>
                </a:rPr>
                <a:t>ОПО: Цех 5, Установка: СК-2</a:t>
              </a:r>
              <a:endParaRPr lang="ru-RU" sz="600" b="0" strike="noStrike" spc="-1">
                <a:solidFill>
                  <a:srgbClr val="000000"/>
                </a:solidFill>
                <a:latin typeface="Open Sans"/>
              </a:endParaRPr>
            </a:p>
          </p:txBody>
        </p:sp>
        <p:sp>
          <p:nvSpPr>
            <p:cNvPr id="133" name="Прямоугольник 34"/>
            <p:cNvSpPr/>
            <p:nvPr/>
          </p:nvSpPr>
          <p:spPr>
            <a:xfrm>
              <a:off x="3346200" y="4572000"/>
              <a:ext cx="2588400" cy="1429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600" b="1" strike="noStrike" spc="-1">
                  <a:solidFill>
                    <a:schemeClr val="dk1"/>
                  </a:solidFill>
                  <a:latin typeface="Arial"/>
                </a:rPr>
                <a:t>24.01.2023  15:00:00</a:t>
              </a:r>
              <a:endParaRPr lang="ru-RU" sz="600" b="0" strike="noStrike" spc="-1">
                <a:solidFill>
                  <a:srgbClr val="000000"/>
                </a:solidFill>
                <a:latin typeface="Open Sans"/>
              </a:endParaRPr>
            </a:p>
          </p:txBody>
        </p:sp>
      </p:grpSp>
      <p:sp>
        <p:nvSpPr>
          <p:cNvPr id="134" name="Овал 27"/>
          <p:cNvSpPr/>
          <p:nvPr/>
        </p:nvSpPr>
        <p:spPr>
          <a:xfrm>
            <a:off x="2122200" y="5976360"/>
            <a:ext cx="503640" cy="503640"/>
          </a:xfrm>
          <a:prstGeom prst="ellipse">
            <a:avLst/>
          </a:prstGeom>
          <a:solidFill>
            <a:srgbClr val="00B0F0"/>
          </a:solidFill>
          <a:ln>
            <a:solidFill>
              <a:srgbClr val="33339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strike="noStrike" spc="-1">
                <a:solidFill>
                  <a:schemeClr val="dk1"/>
                </a:solidFill>
                <a:latin typeface="Arial"/>
              </a:rPr>
              <a:t>4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5" name="Прямоугольник 28"/>
          <p:cNvSpPr/>
          <p:nvPr/>
        </p:nvSpPr>
        <p:spPr>
          <a:xfrm>
            <a:off x="2217600" y="267480"/>
            <a:ext cx="756036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Организация дистанционного надзора в СДК ПБ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Стрелка: пятиугольник 5"/>
          <p:cNvSpPr/>
          <p:nvPr/>
        </p:nvSpPr>
        <p:spPr>
          <a:xfrm>
            <a:off x="10367280" y="369000"/>
            <a:ext cx="1151640" cy="35964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2000" tIns="45000" rIns="27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rgbClr val="FFFFFF"/>
                </a:solidFill>
                <a:latin typeface="Arial"/>
              </a:rPr>
              <a:t>АРМ СДК ПБ</a:t>
            </a: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37" name="Рисунок 33"/>
          <p:cNvPicPr/>
          <p:nvPr/>
        </p:nvPicPr>
        <p:blipFill>
          <a:blip r:embed="rId7"/>
          <a:srcRect b="14895"/>
          <a:stretch/>
        </p:blipFill>
        <p:spPr>
          <a:xfrm>
            <a:off x="500400" y="369000"/>
            <a:ext cx="792720" cy="69840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1" descr="лого"/>
          <p:cNvPicPr/>
          <p:nvPr/>
        </p:nvPicPr>
        <p:blipFill>
          <a:blip r:embed="rId8"/>
          <a:srcRect l="10066" r="12736"/>
          <a:stretch/>
        </p:blipFill>
        <p:spPr>
          <a:xfrm>
            <a:off x="500400" y="1286640"/>
            <a:ext cx="792720" cy="447840"/>
          </a:xfrm>
          <a:prstGeom prst="rect">
            <a:avLst/>
          </a:prstGeom>
          <a:ln w="0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>
                <a:latin typeface="Times New Roman" pitchFamily="18" charset="0"/>
                <a:cs typeface="Times New Roman" pitchFamily="18" charset="0"/>
              </a:rPr>
              <a:t>15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Прямоугольник 32"/>
          <p:cNvSpPr/>
          <p:nvPr/>
        </p:nvSpPr>
        <p:spPr>
          <a:xfrm>
            <a:off x="1055440" y="282240"/>
            <a:ext cx="9145016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333399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Положительный опыт внедрения СДК ПБ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trike="noStrike" spc="-1" dirty="0">
                <a:solidFill>
                  <a:srgbClr val="333399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в ООО «КИНЕФ» 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Стрелка: пятиугольник 5"/>
          <p:cNvSpPr/>
          <p:nvPr/>
        </p:nvSpPr>
        <p:spPr>
          <a:xfrm>
            <a:off x="10416600" y="337680"/>
            <a:ext cx="1151640" cy="359640"/>
          </a:xfrm>
          <a:prstGeom prst="homePlat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2000" tIns="45000" rIns="27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chemeClr val="lt1"/>
                </a:solidFill>
                <a:latin typeface="Arial"/>
              </a:rPr>
              <a:t>Результаты</a:t>
            </a:r>
            <a:endParaRPr lang="ru-RU" sz="11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1" name="TextBox 1"/>
          <p:cNvSpPr/>
          <p:nvPr/>
        </p:nvSpPr>
        <p:spPr>
          <a:xfrm>
            <a:off x="407368" y="1138968"/>
            <a:ext cx="11377264" cy="55077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1. Внедренный в практику деятельности </a:t>
            </a:r>
            <a:r>
              <a:rPr lang="ru-RU" sz="2000" b="0" strike="noStrike" spc="-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методический подход по анализу возможных стадий развития аварий</a:t>
            </a:r>
            <a:r>
              <a:rPr lang="ru-RU" sz="20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позволил:</a:t>
            </a:r>
            <a:endParaRPr lang="ru-RU" sz="2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совокупности признаков для идентификации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условий потенциального возникновения инцидентов промышленной безопасности, инцидентов, аварий на основе параметров технологического процесса;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определить события промышленной безопасности (инциденты, аварийные ситуации, аварий),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идентификация 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 фиксация которых может быть выполнена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основе данных АСУ ТП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провести систематический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анализ данных технической документации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и организовать работу по устранению несоответствий;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разработать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программное обеспечение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прикладные алгоритмы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для оценки режимов функционирования (состояния) оборудования, технологических установок, ОПО.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2. Внедрение </a:t>
            </a:r>
            <a:r>
              <a:rPr lang="ru-RU" sz="2000" b="0" strike="noStrike" spc="-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системы контроля состояния промышленной безопасности</a:t>
            </a:r>
            <a:r>
              <a:rPr lang="ru-RU" sz="20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оборудования (установок и ОПО) в части технологических параметров, функционирующей </a:t>
            </a:r>
            <a:r>
              <a:rPr lang="ru-RU" sz="2000" b="0" strike="noStrike" spc="-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режиме реального времени</a:t>
            </a:r>
            <a:r>
              <a:rPr lang="ru-RU" sz="20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позволило:</a:t>
            </a:r>
            <a:endParaRPr lang="ru-RU" sz="2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информированность УОТ и ПБ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о состоянии поднадзорных объектов;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оперативность реагирования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на потенциальные проблемы;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раннее предупреждение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потенциальных проблем и инцидентов в области промышленной безопасности.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>
                <a:latin typeface="Times New Roman" pitchFamily="18" charset="0"/>
                <a:cs typeface="Times New Roman" pitchFamily="18" charset="0"/>
              </a:rPr>
              <a:t>16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32"/>
          <p:cNvSpPr/>
          <p:nvPr/>
        </p:nvSpPr>
        <p:spPr>
          <a:xfrm>
            <a:off x="983432" y="368640"/>
            <a:ext cx="900100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333399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Положительный опыт внедрения СДК ПБ </a:t>
            </a:r>
            <a:r>
              <a:rPr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trike="noStrike" spc="-1" dirty="0">
                <a:solidFill>
                  <a:srgbClr val="333399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в ООО «КИНЕФ» 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Стрелка: пятиугольник 5"/>
          <p:cNvSpPr/>
          <p:nvPr/>
        </p:nvSpPr>
        <p:spPr>
          <a:xfrm>
            <a:off x="10344600" y="424080"/>
            <a:ext cx="1151640" cy="359640"/>
          </a:xfrm>
          <a:prstGeom prst="homePlate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2000" tIns="45000" rIns="27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100" b="1" strike="noStrike" spc="-1">
                <a:solidFill>
                  <a:schemeClr val="lt1"/>
                </a:solidFill>
                <a:latin typeface="Arial"/>
              </a:rPr>
              <a:t>Результаты</a:t>
            </a:r>
            <a:endParaRPr lang="ru-RU" sz="11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4" name="TextBox 1"/>
          <p:cNvSpPr/>
          <p:nvPr/>
        </p:nvSpPr>
        <p:spPr>
          <a:xfrm>
            <a:off x="407368" y="1412640"/>
            <a:ext cx="11377264" cy="49537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0" strike="noStrike" spc="-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Вовлечение персонала</a:t>
            </a:r>
            <a:r>
              <a:rPr lang="ru-RU" sz="20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ООО «КИНЕФ» (руководящий состав, специалисты ОПО и установок, управления </a:t>
            </a:r>
            <a:r>
              <a:rPr lang="ru-RU" sz="2000" b="0" strike="noStrike" spc="-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ОТиПБ</a:t>
            </a:r>
            <a:r>
              <a:rPr lang="ru-RU" sz="20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отделов ИТ и автоматизации) в работу по идентификации возможных стадий развития аварий позволило:</a:t>
            </a:r>
            <a:endParaRPr lang="ru-RU" sz="2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повысить информированность и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развить компетенции </a:t>
            </a:r>
            <a:r>
              <a:rPr lang="ru-RU" b="0" strike="noStrike" spc="-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сотрудников</a:t>
            </a:r>
            <a:r>
              <a:rPr lang="ru-RU" b="0" strike="noStrike" spc="-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 области промышленной безопасности и предупреждения ЧС;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обмен опытом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между специалистами различных подразделений;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FF"/>
              </a:buClr>
              <a:buFont typeface="Wingdings" charset="2"/>
              <a:buChar char=""/>
            </a:pP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стимулировать персонал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к анализу идентифицированных проблем и поиску решений этих проблем;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уточнить содержание и задачи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подготовки персонала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технологических установок и нештатных аварийно-спасательных формирований к действиям в аварийных условиях.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>
              <a:lnSpc>
                <a:spcPct val="100000"/>
              </a:lnSpc>
            </a:pP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4. Внедрение </a:t>
            </a:r>
            <a:r>
              <a:rPr lang="ru-RU" sz="2000" b="0" strike="noStrike" spc="-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системы анализа и оперативного контроля </a:t>
            </a:r>
            <a:r>
              <a:rPr lang="ru-RU" sz="20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состояния промышленной безопасности ОПО на основе данных СДК ПБ позволило:</a:t>
            </a:r>
            <a:endParaRPr lang="ru-RU" sz="2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повысить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результативность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и эффективность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системы управления промышленной безопасностью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ООО «КИНЕФ»;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информационную базу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для разработки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Заданий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на техническое перевооружение и реконструкцию установок и ОПО;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3040" lvl="1" indent="-28584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создать основу для внедрения 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технологий </a:t>
            </a:r>
            <a:r>
              <a:rPr lang="ru-RU" b="0" strike="noStrike" spc="-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цифровизации</a:t>
            </a:r>
            <a:r>
              <a:rPr lang="ru-RU" b="0" strike="noStrike" spc="-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 бережливого производства</a:t>
            </a:r>
            <a:r>
              <a:rPr lang="ru-RU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>
                <a:latin typeface="Times New Roman" pitchFamily="18" charset="0"/>
                <a:cs typeface="Times New Roman" pitchFamily="18" charset="0"/>
              </a:rPr>
              <a:t>17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 28"/>
          <p:cNvSpPr/>
          <p:nvPr/>
        </p:nvSpPr>
        <p:spPr>
          <a:xfrm>
            <a:off x="1703520" y="318240"/>
            <a:ext cx="8208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46" name="Группа 16"/>
          <p:cNvGrpSpPr/>
          <p:nvPr/>
        </p:nvGrpSpPr>
        <p:grpSpPr>
          <a:xfrm>
            <a:off x="1260000" y="720000"/>
            <a:ext cx="9720000" cy="5400000"/>
            <a:chOff x="1260000" y="720000"/>
            <a:chExt cx="9720000" cy="5400000"/>
          </a:xfrm>
        </p:grpSpPr>
        <p:pic>
          <p:nvPicPr>
            <p:cNvPr id="147" name="Рисунок 7"/>
            <p:cNvPicPr/>
            <p:nvPr/>
          </p:nvPicPr>
          <p:blipFill>
            <a:blip r:embed="rId3"/>
            <a:srcRect l="16332" t="2751" r="16332" b="2751"/>
            <a:stretch/>
          </p:blipFill>
          <p:spPr>
            <a:xfrm>
              <a:off x="1260000" y="720000"/>
              <a:ext cx="9720000" cy="5400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8" name="TextBox 11"/>
            <p:cNvSpPr/>
            <p:nvPr/>
          </p:nvSpPr>
          <p:spPr>
            <a:xfrm>
              <a:off x="3540600" y="2416680"/>
              <a:ext cx="5039640" cy="1309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4000" b="1" strike="noStrike" spc="-1">
                  <a:solidFill>
                    <a:schemeClr val="dk1"/>
                  </a:solidFill>
                  <a:latin typeface="Arial"/>
                </a:rPr>
                <a:t>Благодарю </a:t>
              </a:r>
              <a:endParaRPr lang="ru-RU" sz="4000" b="0" strike="noStrike" spc="-1">
                <a:solidFill>
                  <a:srgbClr val="000000"/>
                </a:solidFill>
                <a:latin typeface="Open Sans"/>
              </a:endParaRPr>
            </a:p>
            <a:p>
              <a:pPr algn="ctr">
                <a:lnSpc>
                  <a:spcPct val="100000"/>
                </a:lnSpc>
              </a:pPr>
              <a:r>
                <a:rPr lang="ru-RU" sz="4000" b="1" strike="noStrike" spc="-1">
                  <a:solidFill>
                    <a:schemeClr val="dk1"/>
                  </a:solidFill>
                  <a:latin typeface="Arial"/>
                </a:rPr>
                <a:t>за внимание</a:t>
              </a:r>
              <a:endParaRPr lang="ru-RU" sz="4000" b="0" strike="noStrike" spc="-1">
                <a:solidFill>
                  <a:srgbClr val="000000"/>
                </a:solidFill>
                <a:latin typeface="Open Sans"/>
              </a:endParaRPr>
            </a:p>
          </p:txBody>
        </p:sp>
      </p:grpSp>
      <p:sp>
        <p:nvSpPr>
          <p:cNvPr id="149" name="Text Box 4"/>
          <p:cNvSpPr/>
          <p:nvPr/>
        </p:nvSpPr>
        <p:spPr>
          <a:xfrm>
            <a:off x="4677480" y="987120"/>
            <a:ext cx="2836800" cy="3333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32"/>
          <p:cNvSpPr/>
          <p:nvPr/>
        </p:nvSpPr>
        <p:spPr>
          <a:xfrm>
            <a:off x="321222" y="206588"/>
            <a:ext cx="11377264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latin typeface="Times New Roman" pitchFamily="18" charset="0"/>
                <a:ea typeface="Tahoma"/>
                <a:cs typeface="Times New Roman" pitchFamily="18" charset="0"/>
              </a:rPr>
              <a:t>Система дистанционного контроля промышленной </a:t>
            </a:r>
            <a:endParaRPr lang="ru-RU" sz="2400" b="1" strike="noStrike" spc="-1" dirty="0" smtClean="0">
              <a:latin typeface="Times New Roman" pitchFamily="18" charset="0"/>
              <a:ea typeface="Tahoma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latin typeface="Times New Roman" pitchFamily="18" charset="0"/>
                <a:ea typeface="Tahoma"/>
                <a:cs typeface="Times New Roman" pitchFamily="18" charset="0"/>
              </a:rPr>
              <a:t>безопасности </a:t>
            </a:r>
            <a:r>
              <a:rPr lang="ru-RU" sz="2400" b="1" strike="noStrike" spc="-1" dirty="0">
                <a:latin typeface="Times New Roman" pitchFamily="18" charset="0"/>
                <a:ea typeface="Tahoma"/>
                <a:cs typeface="Times New Roman" pitchFamily="18" charset="0"/>
              </a:rPr>
              <a:t>(СДК ПБ)</a:t>
            </a:r>
            <a:endParaRPr lang="ru-RU" sz="24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1"/>
          <p:cNvSpPr/>
          <p:nvPr/>
        </p:nvSpPr>
        <p:spPr>
          <a:xfrm>
            <a:off x="296562" y="4227730"/>
            <a:ext cx="11426584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endParaRPr lang="ru-RU" sz="1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1" i="1" strike="noStrike" spc="-1" dirty="0">
                <a:latin typeface="Times New Roman" pitchFamily="18" charset="0"/>
                <a:cs typeface="Times New Roman" pitchFamily="18" charset="0"/>
              </a:rPr>
              <a:t>Основания:</a:t>
            </a:r>
            <a:endParaRPr lang="ru-RU" sz="1600" b="0" i="1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latin typeface="Times New Roman" pitchFamily="18" charset="0"/>
                <a:cs typeface="Times New Roman" pitchFamily="18" charset="0"/>
              </a:rPr>
              <a:t>1) Постановление Правительства РФ от 31 декабря 2020 года № 2415 </a:t>
            </a:r>
            <a:r>
              <a:rPr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strike="noStrike" spc="-1" dirty="0">
                <a:latin typeface="Times New Roman" pitchFamily="18" charset="0"/>
                <a:cs typeface="Times New Roman" pitchFamily="18" charset="0"/>
              </a:rPr>
              <a:t>«О проведении эксперимента по внедрению системы дистанционного контроля промышленной безопасности» (с изм. от 22.12.2022</a:t>
            </a:r>
            <a:r>
              <a:rPr lang="ru-RU" sz="1600" b="0" strike="noStrike" spc="-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latin typeface="Times New Roman" pitchFamily="18" charset="0"/>
                <a:cs typeface="Times New Roman" pitchFamily="18" charset="0"/>
              </a:rPr>
              <a:t>2) Положение о проведении эксперимента по внедрению системы дистанционного контроля ПБ //Утв. Постановлением Правительства РФ от 31 декабря 2020 года № 2415. </a:t>
            </a: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latin typeface="Times New Roman" pitchFamily="18" charset="0"/>
                <a:cs typeface="Times New Roman" pitchFamily="18" charset="0"/>
              </a:rPr>
              <a:t>3) Соглашение о внедрении системы дистанционного контроля промышленной безопасности между </a:t>
            </a:r>
            <a:r>
              <a:rPr lang="ru-RU" sz="1600" b="0" strike="noStrike" spc="-1" dirty="0" err="1">
                <a:latin typeface="Times New Roman" pitchFamily="18" charset="0"/>
                <a:cs typeface="Times New Roman" pitchFamily="18" charset="0"/>
              </a:rPr>
              <a:t>Ростехнадзором</a:t>
            </a:r>
            <a:r>
              <a:rPr lang="ru-RU" sz="1600" b="0" strike="noStrike" spc="-1" dirty="0">
                <a:latin typeface="Times New Roman" pitchFamily="18" charset="0"/>
                <a:cs typeface="Times New Roman" pitchFamily="18" charset="0"/>
              </a:rPr>
              <a:t> и участником эксперимента.</a:t>
            </a: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9776" y="1268760"/>
            <a:ext cx="3888432" cy="100811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-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создания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5360" y="2841353"/>
            <a:ext cx="3384376" cy="138637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pc="-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рисками возникновения аварий на опасных производственных объектах (ОПО)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31804" y="2841355"/>
            <a:ext cx="3384376" cy="138637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pc="-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раннее распознавание и прогнозирование развития предаварийных ситуаций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28248" y="2841355"/>
            <a:ext cx="3384376" cy="138637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spc="-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возможности принятия превентивных мер для предотвращения аварий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stCxn id="5" idx="2"/>
            <a:endCxn id="11" idx="0"/>
          </p:cNvCxnSpPr>
          <p:nvPr/>
        </p:nvCxnSpPr>
        <p:spPr>
          <a:xfrm flipH="1">
            <a:off x="2027548" y="2276872"/>
            <a:ext cx="3996444" cy="56448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12" idx="0"/>
          </p:cNvCxnSpPr>
          <p:nvPr/>
        </p:nvCxnSpPr>
        <p:spPr>
          <a:xfrm>
            <a:off x="6023992" y="2276872"/>
            <a:ext cx="0" cy="56448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13" idx="0"/>
          </p:cNvCxnSpPr>
          <p:nvPr/>
        </p:nvCxnSpPr>
        <p:spPr>
          <a:xfrm>
            <a:off x="6023992" y="2276872"/>
            <a:ext cx="3996444" cy="56448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: пятиугольник 1"/>
          <p:cNvSpPr/>
          <p:nvPr/>
        </p:nvSpPr>
        <p:spPr>
          <a:xfrm>
            <a:off x="10776520" y="261720"/>
            <a:ext cx="1151640" cy="35964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2000" tIns="45000" rIns="27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Назначение</a:t>
            </a:r>
            <a:endParaRPr lang="ru-RU" sz="1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1"/>
          <p:cNvSpPr/>
          <p:nvPr/>
        </p:nvSpPr>
        <p:spPr>
          <a:xfrm>
            <a:off x="839416" y="261720"/>
            <a:ext cx="9577064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Система дистанционного контроля промышленной </a:t>
            </a:r>
            <a:endParaRPr lang="ru-RU" sz="2400" b="1" strike="noStrike" spc="-1" dirty="0" smtClean="0">
              <a:solidFill>
                <a:srgbClr val="006600"/>
              </a:solidFill>
              <a:latin typeface="Times New Roman" pitchFamily="18" charset="0"/>
              <a:ea typeface="Tahoma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безопасности </a:t>
            </a:r>
            <a:r>
              <a:rPr lang="ru-RU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(СДК ПБ)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трелка: пятиугольник 1"/>
          <p:cNvSpPr/>
          <p:nvPr/>
        </p:nvSpPr>
        <p:spPr>
          <a:xfrm>
            <a:off x="10704512" y="242793"/>
            <a:ext cx="1151640" cy="35964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2000" tIns="45000" rIns="27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Назначение</a:t>
            </a:r>
            <a:endParaRPr lang="ru-RU" sz="1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2"/>
          <p:cNvSpPr/>
          <p:nvPr/>
        </p:nvSpPr>
        <p:spPr>
          <a:xfrm>
            <a:off x="263352" y="1127160"/>
            <a:ext cx="11592800" cy="66772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i="1" strike="noStrike" spc="-1" dirty="0" smtClean="0">
                <a:latin typeface="Times New Roman" pitchFamily="18" charset="0"/>
                <a:cs typeface="Times New Roman" pitchFamily="18" charset="0"/>
              </a:rPr>
              <a:t>Целями </a:t>
            </a:r>
            <a:r>
              <a:rPr lang="ru-RU" sz="2000" b="1" i="1" strike="noStrike" spc="-1" dirty="0">
                <a:latin typeface="Times New Roman" pitchFamily="18" charset="0"/>
                <a:cs typeface="Times New Roman" pitchFamily="18" charset="0"/>
              </a:rPr>
              <a:t>эксперимента являются:</a:t>
            </a:r>
            <a:endParaRPr lang="ru-RU" sz="2000" b="0" i="1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6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15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апробация</a:t>
            </a:r>
            <a:r>
              <a:rPr lang="ru-RU" sz="15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динамической модели риск-ориентированного подхода</a:t>
            </a:r>
            <a:r>
              <a:rPr lang="ru-RU" sz="15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в области промышленной безопасности с использованием системы дистанционного контроля промышленной безопасности;</a:t>
            </a:r>
            <a:endParaRPr lang="ru-RU" sz="15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5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15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определение эффективности и удобства применения </a:t>
            </a:r>
            <a:r>
              <a:rPr lang="ru-RU" sz="15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для организаций и индивидуальных предпринимателей технологий сбора, аналитической обработки информации о состоянии промышленной безопасности и технологических процессах на эксплуатируемых ими опасных производственных объектах, расчета показателей состояния промышленной безопасности, оперативной оценки рисков возникновения аварий и передачи информации в Федеральную службу по экологическому, технологическому и атомному надзору;</a:t>
            </a:r>
            <a:endParaRPr lang="ru-RU" sz="15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5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15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оценка параметров </a:t>
            </a:r>
            <a:r>
              <a:rPr lang="ru-RU" sz="15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применения системы дистанционного контроля промышленной безопасности на опасных производственных объектах;</a:t>
            </a:r>
            <a:endParaRPr lang="ru-RU" sz="15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5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15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формирование методических, организационных и технологических условий </a:t>
            </a:r>
            <a:r>
              <a:rPr lang="ru-RU" sz="15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для обеспечения возможности функционирования и применения системы дистанционного контроля промышленной безопасности;</a:t>
            </a:r>
            <a:endParaRPr lang="ru-RU" sz="15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5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ru-RU" sz="15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апробация новых подходов </a:t>
            </a:r>
            <a:r>
              <a:rPr lang="ru-RU" sz="15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 обеспечению федеральных органов исполнительной власти автоматизированным инструментарием оценки рисков возникновения аварий на опасных производственных объектах с использованием систем оперативного мониторинга технологических процессов и расчета показателей состояния промышленной безопасности;</a:t>
            </a:r>
            <a:endParaRPr lang="ru-RU" sz="15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5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е) </a:t>
            </a:r>
            <a:r>
              <a:rPr lang="ru-RU" sz="15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формирование модели </a:t>
            </a:r>
            <a:r>
              <a:rPr lang="ru-RU" sz="15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бесперебойного функционирования системы дистанционного контроля промышленной безопасности;</a:t>
            </a:r>
            <a:endParaRPr lang="ru-RU" sz="15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5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5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ж) </a:t>
            </a:r>
            <a:r>
              <a:rPr lang="ru-RU" sz="15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оценка достоверности сведений</a:t>
            </a:r>
            <a:r>
              <a:rPr lang="ru-RU" sz="15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вносимых в систему дистанционного контроля, по итогам проведения эксперимента.</a:t>
            </a:r>
            <a:endParaRPr lang="ru-RU" sz="15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4"/>
          <p:cNvSpPr/>
          <p:nvPr/>
        </p:nvSpPr>
        <p:spPr>
          <a:xfrm>
            <a:off x="983432" y="261720"/>
            <a:ext cx="9383848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Система дистанционного контроля промышленной </a:t>
            </a:r>
          </a:p>
          <a:p>
            <a:pPr algn="ctr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безопасности (СДК ПБ)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трелка: пятиугольник 2"/>
          <p:cNvSpPr/>
          <p:nvPr/>
        </p:nvSpPr>
        <p:spPr>
          <a:xfrm>
            <a:off x="10367280" y="369000"/>
            <a:ext cx="1151640" cy="35964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2000" tIns="45000" rIns="27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Назначение</a:t>
            </a:r>
            <a:endParaRPr lang="ru-RU" sz="1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3"/>
          <p:cNvSpPr/>
          <p:nvPr/>
        </p:nvSpPr>
        <p:spPr>
          <a:xfrm>
            <a:off x="720000" y="1988840"/>
            <a:ext cx="4511904" cy="52615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Федеральная </a:t>
            </a:r>
            <a:r>
              <a:rPr lang="ru-RU" sz="24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служба по экологическому, технологическому и атомному надзору </a:t>
            </a:r>
            <a:r>
              <a:rPr lang="ru-RU" sz="24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(ее территориальные органы, подведомственные организации) и иные федеральные органы исполнительной </a:t>
            </a:r>
            <a:r>
              <a:rPr lang="ru-RU" sz="2400" b="0" strike="noStrike" spc="-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власти.</a:t>
            </a:r>
            <a:endParaRPr lang="ru-RU" sz="24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57" name="Рисунок 3"/>
          <p:cNvPicPr/>
          <p:nvPr/>
        </p:nvPicPr>
        <p:blipFill>
          <a:blip r:embed="rId3"/>
          <a:stretch/>
        </p:blipFill>
        <p:spPr>
          <a:xfrm flipH="1">
            <a:off x="9286920" y="4869160"/>
            <a:ext cx="2232000" cy="1674000"/>
          </a:xfrm>
          <a:prstGeom prst="rect">
            <a:avLst/>
          </a:prstGeom>
          <a:ln w="0"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>
                <a:latin typeface="Times New Roman" pitchFamily="18" charset="0"/>
                <a:cs typeface="Times New Roman" pitchFamily="18" charset="0"/>
              </a:rPr>
              <a:t>4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6314" y="1619508"/>
            <a:ext cx="73180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1" dirty="0" smtClean="0">
                <a:latin typeface="Times New Roman" pitchFamily="18" charset="0"/>
                <a:cs typeface="Times New Roman" pitchFamily="18" charset="0"/>
              </a:rPr>
              <a:t>Участники эксперимента   СДК:</a:t>
            </a:r>
          </a:p>
          <a:p>
            <a:pPr algn="just">
              <a:lnSpc>
                <a:spcPct val="100000"/>
              </a:lnSpc>
            </a:pPr>
            <a:endParaRPr lang="ru-RU" sz="14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4370" y="2564904"/>
            <a:ext cx="5776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pc="-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400" b="1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и индивидуальные предприниматели</a:t>
            </a:r>
            <a:r>
              <a:rPr lang="ru-RU" sz="24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эксплуатирующие </a:t>
            </a:r>
            <a:r>
              <a:rPr lang="ru-RU" sz="2400" b="1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опасные производственные объекты</a:t>
            </a:r>
            <a:r>
              <a:rPr lang="ru-RU" sz="24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400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технологическая готовность которых позволяет участвовать в эксперименте</a:t>
            </a:r>
            <a:r>
              <a:rPr lang="ru-RU" sz="2400" spc="-1" dirty="0">
                <a:solidFill>
                  <a:schemeClr val="dk1"/>
                </a:solidFill>
              </a:rPr>
              <a:t>.</a:t>
            </a:r>
            <a:endParaRPr lang="ru-RU" sz="2400" spc="-1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7"/>
          <p:cNvSpPr/>
          <p:nvPr/>
        </p:nvSpPr>
        <p:spPr>
          <a:xfrm>
            <a:off x="2279576" y="258474"/>
            <a:ext cx="75603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Система дистанционного контроля промышленной безопасности (СДК ПБ)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"/>
          <p:cNvSpPr/>
          <p:nvPr/>
        </p:nvSpPr>
        <p:spPr>
          <a:xfrm>
            <a:off x="335360" y="1123560"/>
            <a:ext cx="11329360" cy="54769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2000" strike="noStrike" spc="-1" dirty="0">
                <a:latin typeface="Times New Roman" pitchFamily="18" charset="0"/>
                <a:cs typeface="Times New Roman" pitchFamily="18" charset="0"/>
              </a:rPr>
              <a:t>При осуществлении постоянного государственного контроля (надзора) в отношении опасных производственных объектов, на которых внедрена система дистанционного контроля промышленной безопасности,</a:t>
            </a:r>
            <a:r>
              <a:rPr lang="ru-RU" sz="2000" strike="noStrike" spc="-1" dirty="0">
                <a:solidFill>
                  <a:srgbClr val="0093D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strike="noStrike" spc="-1" dirty="0">
                <a:solidFill>
                  <a:srgbClr val="CC0000"/>
                </a:solidFill>
                <a:uFillTx/>
                <a:latin typeface="Times New Roman" pitchFamily="18" charset="0"/>
                <a:cs typeface="Times New Roman" pitchFamily="18" charset="0"/>
              </a:rPr>
              <a:t>на время проведения эксперимента не осуществляется оценка:</a:t>
            </a:r>
            <a:endParaRPr lang="ru-RU" sz="2000" b="1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2000" b="1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strike="noStrike" spc="-1" dirty="0">
                <a:latin typeface="Times New Roman" pitchFamily="18" charset="0"/>
                <a:cs typeface="Times New Roman" pitchFamily="18" charset="0"/>
              </a:rPr>
              <a:t>а) состояния зданий, сооружений, помещений опасного производственного объекта, территории или частей территории опасного производственного объекта, его цехов, участков, площадок, технических устройств, средств и оборудования;</a:t>
            </a:r>
          </a:p>
          <a:p>
            <a:pPr algn="just">
              <a:lnSpc>
                <a:spcPct val="100000"/>
              </a:lnSpc>
            </a:pPr>
            <a:endParaRPr lang="ru-RU" sz="200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strike="noStrike" spc="-1" dirty="0">
                <a:latin typeface="Times New Roman" pitchFamily="18" charset="0"/>
                <a:cs typeface="Times New Roman" pitchFamily="18" charset="0"/>
              </a:rPr>
              <a:t>б) работоспособности приборов и систем контроля безопасности на объекте повышенной опасности;</a:t>
            </a:r>
          </a:p>
          <a:p>
            <a:pPr algn="just">
              <a:lnSpc>
                <a:spcPct val="100000"/>
              </a:lnSpc>
            </a:pPr>
            <a:endParaRPr lang="ru-RU" sz="200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2000" strike="noStrike" spc="-1" dirty="0">
                <a:latin typeface="Times New Roman" pitchFamily="18" charset="0"/>
                <a:cs typeface="Times New Roman" pitchFamily="18" charset="0"/>
              </a:rPr>
              <a:t>в) пригодности к использованию систем наблюдения, оповещения, связи и поддержки действий в случае аварии.</a:t>
            </a:r>
          </a:p>
          <a:p>
            <a:pPr algn="just">
              <a:lnSpc>
                <a:spcPct val="100000"/>
              </a:lnSpc>
            </a:pPr>
            <a:endParaRPr lang="ru-RU" sz="200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571141C-9C19-4951-8EF4-A77C150FA410}" type="slidenum">
              <a:rPr lang="ru-RU" smtClean="0"/>
              <a:t>5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6"/>
          <p:cNvSpPr/>
          <p:nvPr/>
        </p:nvSpPr>
        <p:spPr>
          <a:xfrm>
            <a:off x="2063552" y="261720"/>
            <a:ext cx="756036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Система дистанционного контроля промышленной безопасности (СДК ПБ</a:t>
            </a:r>
            <a:r>
              <a:rPr lang="ru-RU" sz="2400" b="1" strike="noStrike" spc="-1" dirty="0">
                <a:solidFill>
                  <a:srgbClr val="006600"/>
                </a:solidFill>
                <a:latin typeface="Arial"/>
                <a:ea typeface="Tahoma"/>
              </a:rPr>
              <a:t>)</a:t>
            </a:r>
            <a:endParaRPr lang="ru-RU" sz="24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9" name="Стрелка: пятиугольник 3"/>
          <p:cNvSpPr/>
          <p:nvPr/>
        </p:nvSpPr>
        <p:spPr>
          <a:xfrm>
            <a:off x="10367280" y="369000"/>
            <a:ext cx="1151640" cy="35964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2000" tIns="45000" rIns="27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Назначение</a:t>
            </a:r>
            <a:endParaRPr lang="ru-RU" sz="10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"/>
          <p:cNvSpPr/>
          <p:nvPr/>
        </p:nvSpPr>
        <p:spPr>
          <a:xfrm>
            <a:off x="720000" y="1123560"/>
            <a:ext cx="10944720" cy="59078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Arial"/>
              </a:rPr>
              <a:t> </a:t>
            </a: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latin typeface="Times New Roman" pitchFamily="18" charset="0"/>
                <a:cs typeface="Times New Roman" pitchFamily="18" charset="0"/>
              </a:rPr>
              <a:t>УЧАСТНИКИ ЭКСПЕРИМЕНТА   ПО СЕВЕРО-ЗАПАДНОМУ </a:t>
            </a:r>
            <a:r>
              <a:rPr lang="ru-RU" sz="1800" b="1" strike="noStrike" spc="-1" dirty="0" smtClean="0">
                <a:latin typeface="Times New Roman" pitchFamily="18" charset="0"/>
                <a:cs typeface="Times New Roman" pitchFamily="18" charset="0"/>
              </a:rPr>
              <a:t>РЕГИОНУ</a:t>
            </a:r>
          </a:p>
          <a:p>
            <a:pPr algn="ctr">
              <a:lnSpc>
                <a:spcPct val="100000"/>
              </a:lnSpc>
            </a:pPr>
            <a:endParaRPr lang="ru-RU" sz="1800" b="1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marL="216000" indent="-216000" algn="just">
              <a:lnSpc>
                <a:spcPct val="100000"/>
              </a:lnSpc>
              <a:buClr>
                <a:srgbClr val="00B0F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ООО «Производственное объединение «</a:t>
            </a:r>
            <a:r>
              <a:rPr lang="ru-RU" sz="1800" b="1" strike="noStrike" spc="-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Киришинефтеоргсинтез</a:t>
            </a:r>
            <a:r>
              <a:rPr lang="ru-RU" sz="18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г. Кириши </a:t>
            </a:r>
            <a:r>
              <a:rPr lang="ru-RU" sz="1800" b="0" strike="noStrike" spc="-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Ленингадской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области (Цех сбора, фракционирования, топливоподготовки и топливоподачи,  Цех ректификации ароматических углеводородов, Цех </a:t>
            </a:r>
            <a:r>
              <a:rPr lang="ru-RU" sz="1800" b="0" strike="noStrike" spc="-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риформирования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бензина, Цех по приготовлению и отгрузке светлых нефтепродуктов товарно-сырьевого производства, Цех по производству </a:t>
            </a:r>
            <a:r>
              <a:rPr lang="ru-RU" sz="1800" b="0" strike="noStrike" spc="-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высокоактановых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компонентов бензина, Цех по приготовлению и отгрузке темных нефтепродуктов товарно-сырьевого производства, Цех глубокой переработки нефти, Цех первичной переработки нефти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6000" indent="-216000">
              <a:lnSpc>
                <a:spcPct val="100000"/>
              </a:lnSpc>
              <a:buClr>
                <a:srgbClr val="00B0F0"/>
              </a:buClr>
              <a:buFont typeface="Wingdings" charset="2"/>
              <a:buChar char=""/>
            </a:pP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6000" indent="-216000">
              <a:lnSpc>
                <a:spcPct val="100000"/>
              </a:lnSpc>
              <a:buClr>
                <a:srgbClr val="00B0F0"/>
              </a:buClr>
              <a:buFont typeface="Wingdings" charset="2"/>
              <a:buChar char=""/>
            </a:pPr>
            <a:r>
              <a:rPr lang="ru-RU" sz="18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АО «Апатит»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г. Череповец Вологодская  область (Склад </a:t>
            </a:r>
            <a:r>
              <a:rPr lang="ru-RU" sz="1800" b="0" strike="noStrike" spc="-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кремнефтористоводородной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кислоты цеха фтористого алюминия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6000" indent="-216000">
              <a:lnSpc>
                <a:spcPct val="100000"/>
              </a:lnSpc>
              <a:buClr>
                <a:srgbClr val="00B0F0"/>
              </a:buClr>
              <a:buFont typeface="Wingdings" charset="2"/>
              <a:buChar char=""/>
            </a:pP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16000" indent="-216000">
              <a:lnSpc>
                <a:spcPct val="100000"/>
              </a:lnSpc>
              <a:buClr>
                <a:srgbClr val="00B0F0"/>
              </a:buClr>
              <a:buFont typeface="Wingdings" charset="2"/>
              <a:buChar char=""/>
            </a:pPr>
            <a:r>
              <a:rPr lang="ru-RU" sz="18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АО «Кольская ГМК» г. Мончегорск, Мурманская область 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(Склад хлора расходный № 2 (13.3</a:t>
            </a:r>
            <a:r>
              <a:rPr lang="ru-RU" sz="1800" b="0" strike="noStrike" spc="-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>
                <a:latin typeface="Times New Roman" pitchFamily="18" charset="0"/>
                <a:cs typeface="Times New Roman" pitchFamily="18" charset="0"/>
              </a:rPr>
              <a:t>6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tretch/>
        </p:blipFill>
        <p:spPr>
          <a:xfrm rot="4200">
            <a:off x="-92500" y="-7915"/>
            <a:ext cx="12953063" cy="6864719"/>
          </a:xfrm>
          <a:prstGeom prst="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07368" y="5301208"/>
            <a:ext cx="11305256" cy="1224136"/>
          </a:xfrm>
          <a:prstGeom prst="rect">
            <a:avLst/>
          </a:prstGeom>
          <a:solidFill>
            <a:srgbClr val="0070C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63752" y="188640"/>
            <a:ext cx="4752528" cy="936104"/>
          </a:xfrm>
          <a:prstGeom prst="rect">
            <a:avLst/>
          </a:prstGeom>
          <a:solidFill>
            <a:srgbClr val="0070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556" y="180047"/>
            <a:ext cx="12191760" cy="1142640"/>
          </a:xfrm>
        </p:spPr>
        <p:txBody>
          <a:bodyPr/>
          <a:lstStyle/>
          <a:p>
            <a:pPr algn="ctr"/>
            <a:r>
              <a:rPr lang="ru-RU" sz="3600" b="1" strike="noStrike" spc="-1" dirty="0" smtClean="0">
                <a:solidFill>
                  <a:schemeClr val="bg1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ООО «КИНЕФ»</a:t>
            </a:r>
            <a:r>
              <a:rPr lang="ru-RU" b="0" strike="noStrike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strike="noStrike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07368" y="5229200"/>
            <a:ext cx="11305256" cy="1440160"/>
          </a:xfrm>
        </p:spPr>
        <p:txBody>
          <a:bodyPr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Киришинефтеоргсинтез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 нефтеперерабатывающее предприятие в городе Кириши Ленинградской области.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409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32"/>
          <p:cNvSpPr/>
          <p:nvPr/>
        </p:nvSpPr>
        <p:spPr>
          <a:xfrm>
            <a:off x="1631520" y="261720"/>
            <a:ext cx="8280904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Нормативно-методическое обеспечение создания СДК ПБ ООО «КИНЕФ»</a:t>
            </a:r>
            <a:endParaRPr lang="ru-RU" sz="24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трелка: пятиугольник 5"/>
          <p:cNvSpPr/>
          <p:nvPr/>
        </p:nvSpPr>
        <p:spPr>
          <a:xfrm>
            <a:off x="10367280" y="369000"/>
            <a:ext cx="1151640" cy="359640"/>
          </a:xfrm>
          <a:prstGeom prst="homePlate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62000" tIns="45000" rIns="27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>
                <a:solidFill>
                  <a:schemeClr val="lt1"/>
                </a:solidFill>
                <a:latin typeface="Arial"/>
              </a:rPr>
              <a:t>Требования</a:t>
            </a: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5" name="TextBox 1"/>
          <p:cNvSpPr/>
          <p:nvPr/>
        </p:nvSpPr>
        <p:spPr>
          <a:xfrm>
            <a:off x="585360" y="1484640"/>
            <a:ext cx="1094472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OpenSymbol"/>
              <a:buAutoNum type="arabicParenR"/>
            </a:pPr>
            <a:r>
              <a:rPr lang="ru-RU" sz="18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Приложения к Соглашению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о внедрении системы дистанционного контроля промышленной безопасности между </a:t>
            </a:r>
            <a:r>
              <a:rPr lang="ru-RU" sz="1800" b="0" strike="noStrike" spc="-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Ростехнадзором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и ООО «КИНЕФ»:</a:t>
            </a: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280" lvl="1" indent="-3430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Приложение 2 – Перечень информации, передаваемой посредством СДК ПБ</a:t>
            </a: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280" lvl="1" indent="-3430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Приложение 3 – Требования к обеспечению информационной безопасности…</a:t>
            </a: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280" lvl="1" indent="-3430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Приложение 4 – Рекомендуемый порядок приема и хранения информации, поступившей с использованием СДК ПБ</a:t>
            </a: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ГАИС «Цифровая платформа АИС </a:t>
            </a:r>
            <a:r>
              <a:rPr lang="ru-RU" sz="1800" b="0" strike="noStrike" spc="-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en-US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Формат электронного взаимодействия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информационных систем эксплуатирующих организаций с цифровой платформой АИС </a:t>
            </a:r>
            <a:r>
              <a:rPr lang="ru-RU" sz="1800" b="0" strike="noStrike" spc="-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в рамках эксперимента по внедрению СДК ПБ.</a:t>
            </a: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) Руководство по безопасности «Методические рекомендации по классификации техногенных событий в области ПБ на ОПО НГК» (Приказ </a:t>
            </a:r>
            <a:r>
              <a:rPr lang="ru-RU" sz="1800" b="0" strike="noStrike" spc="-1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Ростехнадзора</a:t>
            </a: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№ 29 от 24.01.2018).</a:t>
            </a: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4) ГОСТ Р 58494-2019 «Оборудование горно-шахтное. Многофункциональные системы безопасности угольных шахт. Система дистанционного контроля опасных производственных объектов».</a:t>
            </a:r>
            <a:endParaRPr lang="ru-RU" sz="1800" b="0" strike="noStrike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>
                <a:latin typeface="Times New Roman" pitchFamily="18" charset="0"/>
                <a:cs typeface="Times New Roman" pitchFamily="18" charset="0"/>
              </a:rPr>
              <a:t>8</a:t>
            </a:fld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strike="noStrike" spc="-1" dirty="0" smtClean="0">
                <a:solidFill>
                  <a:srgbClr val="006600"/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Цех №8 ООО «КИНЕФ»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DB025CE-A15B-4FCC-808E-3D540E6AC67E}" type="slidenum">
              <a:rPr lang="ru-RU" smtClean="0"/>
              <a:t>9</a:t>
            </a:fld>
            <a:endParaRPr lang="ru-RU"/>
          </a:p>
        </p:txBody>
      </p:sp>
      <p:pic>
        <p:nvPicPr>
          <p:cNvPr id="2050" name="Picture 2" descr="C:\Users\i.polugodina\Desktop\Цех №8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052736"/>
            <a:ext cx="8208912" cy="546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174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лья_НТЦ_зеленая">
  <a:themeElements>
    <a:clrScheme name="Доклад Илья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оклад Иль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УМЦ шаблон</Template>
  <TotalTime>8029</TotalTime>
  <Words>1446</Words>
  <Application>Microsoft Office PowerPoint</Application>
  <PresentationFormat>Произвольный</PresentationFormat>
  <Paragraphs>194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Илья_НТЦ_зеленая</vt:lpstr>
      <vt:lpstr>«Первые результаты эксперимента и опыт внедрения дистанционного контроля на ООО «КИНЕФ»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ООО «КИНЕФ» </vt:lpstr>
      <vt:lpstr>Презентация PowerPoint</vt:lpstr>
      <vt:lpstr>Цех №8 ООО «КИНЕФ»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subject/>
  <dc:creator>Степанов Илья Владимирович</dc:creator>
  <dc:description/>
  <cp:lastModifiedBy>Полугодина Ирина Андреевна</cp:lastModifiedBy>
  <cp:revision>48</cp:revision>
  <cp:lastPrinted>1601-01-01T00:00:00Z</cp:lastPrinted>
  <dcterms:created xsi:type="dcterms:W3CDTF">2023-01-17T11:43:02Z</dcterms:created>
  <dcterms:modified xsi:type="dcterms:W3CDTF">2024-02-16T15:10:04Z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14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16</vt:i4>
  </property>
  <property fmtid="{D5CDD505-2E9C-101B-9397-08002B2CF9AE}" pid="5" name="Version">
    <vt:i4>1</vt:i4>
  </property>
</Properties>
</file>